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760F8C-6D74-4348-8FFC-13FC9E28F95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160DE1F0-CF94-B547-9A0B-B2C4D4BF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FB3D6802-8D58-EB41-BFC1-D4EC086E4783}"/>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5" name="Marcador de pie de página 4">
            <a:extLst>
              <a:ext uri="{FF2B5EF4-FFF2-40B4-BE49-F238E27FC236}">
                <a16:creationId xmlns:a16="http://schemas.microsoft.com/office/drawing/2014/main" id="{65B141D7-CEC4-EA47-96EC-076C58D2DCF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692FFA7-C1F8-024C-A30E-A66FE28F018D}"/>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650360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F367DD-45EF-8442-9036-C53CEBFB7D2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877FF407-0C04-9047-9D1E-2AF20A1A2AE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7B392B1A-EA61-1149-95E1-20A914AEF38E}"/>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5" name="Marcador de pie de página 4">
            <a:extLst>
              <a:ext uri="{FF2B5EF4-FFF2-40B4-BE49-F238E27FC236}">
                <a16:creationId xmlns:a16="http://schemas.microsoft.com/office/drawing/2014/main" id="{EC0773FF-94AC-DC4C-801B-DE3026E3C33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F6CC0BE2-CC0F-9A4F-A3B5-6F536650AF96}"/>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25792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4297366-275E-1C40-9CC2-C2F85A0681E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CAA3B24D-280F-684C-835F-4F9D651A47C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7E6A59E6-B267-2A44-B1B0-9E93AF4E7782}"/>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5" name="Marcador de pie de página 4">
            <a:extLst>
              <a:ext uri="{FF2B5EF4-FFF2-40B4-BE49-F238E27FC236}">
                <a16:creationId xmlns:a16="http://schemas.microsoft.com/office/drawing/2014/main" id="{E4343E45-C342-554D-A757-CC247C88163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ECFEAC75-2C01-0A46-B207-C48C9363822B}"/>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1070464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F20A63-7DA4-8F4E-8453-9CAC4603144B}"/>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1A9F3CF-22C0-2740-88A3-D3A402D1C62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D834DC3-0F82-7349-AD79-E11135DC45A4}"/>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5" name="Marcador de pie de página 4">
            <a:extLst>
              <a:ext uri="{FF2B5EF4-FFF2-40B4-BE49-F238E27FC236}">
                <a16:creationId xmlns:a16="http://schemas.microsoft.com/office/drawing/2014/main" id="{F7C5FC52-62DC-EA46-A8D4-3685CBD5BAC0}"/>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0CC187A-A1E2-A34F-BB56-79FAE14FEB33}"/>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183502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39885-C3F4-154B-A513-E1FF2D6D87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C632E143-47D3-9244-B777-147BBFF1F3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35DF4D4-6418-0940-9285-C20009A77F63}"/>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5" name="Marcador de pie de página 4">
            <a:extLst>
              <a:ext uri="{FF2B5EF4-FFF2-40B4-BE49-F238E27FC236}">
                <a16:creationId xmlns:a16="http://schemas.microsoft.com/office/drawing/2014/main" id="{6C4654A1-A6FD-D44F-9119-F6BB61BA347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3A04329-C6A5-FB4C-BDE5-8BF8DBA8A5BD}"/>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33444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4C34D-9799-9F40-8A90-6777740D6929}"/>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2C34D29-3393-F64D-B97C-61FF105E23C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C16E8012-A23A-FA4F-AADF-AFB1677248A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F3793764-D72A-FD43-8FFD-B7A69FFC3B38}"/>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6" name="Marcador de pie de página 5">
            <a:extLst>
              <a:ext uri="{FF2B5EF4-FFF2-40B4-BE49-F238E27FC236}">
                <a16:creationId xmlns:a16="http://schemas.microsoft.com/office/drawing/2014/main" id="{C98740B6-FF31-A345-B8A2-CE1EC8A9E167}"/>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67533909-0143-1645-A1E9-738BA8F186F6}"/>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25601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423DE-21E5-F848-8F30-9087A7AAA6F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7CCDDBC-E5E0-3445-BC15-7F9A9F1506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524A3B1-F5AA-1F45-BE37-B7858985EFD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7DB61B39-39B7-3648-AF4A-A64FF020F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66F1F4B-E84D-314E-A870-6870AEC200F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28F64A8D-609F-0642-A0C9-A34C148577A5}"/>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8" name="Marcador de pie de página 7">
            <a:extLst>
              <a:ext uri="{FF2B5EF4-FFF2-40B4-BE49-F238E27FC236}">
                <a16:creationId xmlns:a16="http://schemas.microsoft.com/office/drawing/2014/main" id="{091EA091-8F23-9642-A736-DA304ECC8083}"/>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BC332C42-3D01-9B46-97EF-36FAC1C5D376}"/>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297882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D2BEBA-DF56-2548-8E5E-75C864C7E956}"/>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85C5E49C-5796-CD40-8F31-72E36DDC5D34}"/>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4" name="Marcador de pie de página 3">
            <a:extLst>
              <a:ext uri="{FF2B5EF4-FFF2-40B4-BE49-F238E27FC236}">
                <a16:creationId xmlns:a16="http://schemas.microsoft.com/office/drawing/2014/main" id="{308A6CC6-BA02-6F4A-AE77-9E29D540366A}"/>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2A2820CA-BAC2-B84D-B64A-B56500F06900}"/>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2217084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AA7E4D8-BD48-1D40-8BC5-942BD0953E15}"/>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3" name="Marcador de pie de página 2">
            <a:extLst>
              <a:ext uri="{FF2B5EF4-FFF2-40B4-BE49-F238E27FC236}">
                <a16:creationId xmlns:a16="http://schemas.microsoft.com/office/drawing/2014/main" id="{653795A5-7C4E-0548-A991-609FC7A413FB}"/>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56C26898-8C38-974F-A0D9-C10CA3757EF0}"/>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61118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455A3A-B229-CD43-9DEF-2DEE6B8AFE2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7EA8FB78-FBBA-B240-8840-CE3A1C7A45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548B7219-E067-8643-BD95-F8DDC5FCF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A6D8F4-A988-BB49-AB61-3DA413E11053}"/>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6" name="Marcador de pie de página 5">
            <a:extLst>
              <a:ext uri="{FF2B5EF4-FFF2-40B4-BE49-F238E27FC236}">
                <a16:creationId xmlns:a16="http://schemas.microsoft.com/office/drawing/2014/main" id="{5DF05D4E-E2E0-D442-8670-C2288145B81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EE16A774-5B41-AF4C-AAA4-0D9A457A3460}"/>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3101179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700784-1BBD-4540-B639-4615B38B9CA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3D93A61B-630E-E44D-A08A-5435372CDD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721AF0C7-B83D-1945-8548-5F28ABC93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6FB8613-0A4E-0F48-A3BA-73F2107CDFC6}"/>
              </a:ext>
            </a:extLst>
          </p:cNvPr>
          <p:cNvSpPr>
            <a:spLocks noGrp="1"/>
          </p:cNvSpPr>
          <p:nvPr>
            <p:ph type="dt" sz="half" idx="10"/>
          </p:nvPr>
        </p:nvSpPr>
        <p:spPr/>
        <p:txBody>
          <a:bodyPr/>
          <a:lstStyle/>
          <a:p>
            <a:fld id="{CC9261E2-8FD0-EB4F-A7C9-E5BE79B63505}" type="datetimeFigureOut">
              <a:rPr lang="es-CL" smtClean="0"/>
              <a:t>31-12-20</a:t>
            </a:fld>
            <a:endParaRPr lang="es-CL"/>
          </a:p>
        </p:txBody>
      </p:sp>
      <p:sp>
        <p:nvSpPr>
          <p:cNvPr id="6" name="Marcador de pie de página 5">
            <a:extLst>
              <a:ext uri="{FF2B5EF4-FFF2-40B4-BE49-F238E27FC236}">
                <a16:creationId xmlns:a16="http://schemas.microsoft.com/office/drawing/2014/main" id="{26428604-F26F-5B4E-BEA8-15653526335E}"/>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967C13BC-A749-5146-8CF8-BB6676CD3A59}"/>
              </a:ext>
            </a:extLst>
          </p:cNvPr>
          <p:cNvSpPr>
            <a:spLocks noGrp="1"/>
          </p:cNvSpPr>
          <p:nvPr>
            <p:ph type="sldNum" sz="quarter" idx="12"/>
          </p:nvPr>
        </p:nvSpPr>
        <p:spPr/>
        <p:txBody>
          <a:bodyPr/>
          <a:lstStyle/>
          <a:p>
            <a:fld id="{E492D5CC-4A73-BE40-8968-ACA911D0B36A}" type="slidenum">
              <a:rPr lang="es-CL" smtClean="0"/>
              <a:t>‹Nº›</a:t>
            </a:fld>
            <a:endParaRPr lang="es-CL"/>
          </a:p>
        </p:txBody>
      </p:sp>
    </p:spTree>
    <p:extLst>
      <p:ext uri="{BB962C8B-B14F-4D97-AF65-F5344CB8AC3E}">
        <p14:creationId xmlns:p14="http://schemas.microsoft.com/office/powerpoint/2010/main" val="221328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5CF983E-7815-B84B-A70B-BA014954C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E3294DCC-AF23-584C-8BC1-445DD33F4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D7CB5B7-DE3F-8C48-AA2D-2C4B68DE30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9261E2-8FD0-EB4F-A7C9-E5BE79B63505}" type="datetimeFigureOut">
              <a:rPr lang="es-CL" smtClean="0"/>
              <a:t>31-12-20</a:t>
            </a:fld>
            <a:endParaRPr lang="es-CL"/>
          </a:p>
        </p:txBody>
      </p:sp>
      <p:sp>
        <p:nvSpPr>
          <p:cNvPr id="5" name="Marcador de pie de página 4">
            <a:extLst>
              <a:ext uri="{FF2B5EF4-FFF2-40B4-BE49-F238E27FC236}">
                <a16:creationId xmlns:a16="http://schemas.microsoft.com/office/drawing/2014/main" id="{01A626F1-E245-E14D-A0C6-D0374C828F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0D811746-705C-0640-B6C9-2C682886B9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2D5CC-4A73-BE40-8968-ACA911D0B36A}" type="slidenum">
              <a:rPr lang="es-CL" smtClean="0"/>
              <a:t>‹Nº›</a:t>
            </a:fld>
            <a:endParaRPr lang="es-CL"/>
          </a:p>
        </p:txBody>
      </p:sp>
    </p:spTree>
    <p:extLst>
      <p:ext uri="{BB962C8B-B14F-4D97-AF65-F5344CB8AC3E}">
        <p14:creationId xmlns:p14="http://schemas.microsoft.com/office/powerpoint/2010/main" val="1862548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s.wikipedia.org/wiki/Anexo:Comunas_de_Chil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3AA9F22-A08D-AF48-84BB-67D54237343D}"/>
              </a:ext>
            </a:extLst>
          </p:cNvPr>
          <p:cNvSpPr>
            <a:spLocks noGrp="1"/>
          </p:cNvSpPr>
          <p:nvPr>
            <p:ph type="ctrTitle"/>
          </p:nvPr>
        </p:nvSpPr>
        <p:spPr>
          <a:xfrm>
            <a:off x="3045368" y="2043663"/>
            <a:ext cx="6105194" cy="2031055"/>
          </a:xfrm>
        </p:spPr>
        <p:txBody>
          <a:bodyPr>
            <a:normAutofit fontScale="90000"/>
          </a:bodyPr>
          <a:lstStyle/>
          <a:p>
            <a:r>
              <a:rPr lang="es-CL" dirty="0">
                <a:solidFill>
                  <a:srgbClr val="FFFFFF"/>
                </a:solidFill>
              </a:rPr>
              <a:t>Chile: Best comuna to place a Coffee shop</a:t>
            </a:r>
          </a:p>
        </p:txBody>
      </p:sp>
      <p:sp>
        <p:nvSpPr>
          <p:cNvPr id="3" name="Subtítulo 2">
            <a:extLst>
              <a:ext uri="{FF2B5EF4-FFF2-40B4-BE49-F238E27FC236}">
                <a16:creationId xmlns:a16="http://schemas.microsoft.com/office/drawing/2014/main" id="{7DE149DA-FE63-2542-B65E-44279755A518}"/>
              </a:ext>
            </a:extLst>
          </p:cNvPr>
          <p:cNvSpPr>
            <a:spLocks noGrp="1"/>
          </p:cNvSpPr>
          <p:nvPr>
            <p:ph type="subTitle" idx="1"/>
          </p:nvPr>
        </p:nvSpPr>
        <p:spPr>
          <a:xfrm>
            <a:off x="3045368" y="4074718"/>
            <a:ext cx="6105194" cy="682079"/>
          </a:xfrm>
        </p:spPr>
        <p:txBody>
          <a:bodyPr>
            <a:normAutofit/>
          </a:bodyPr>
          <a:lstStyle/>
          <a:p>
            <a:r>
              <a:rPr lang="es-CL" dirty="0">
                <a:solidFill>
                  <a:srgbClr val="FFFFFF"/>
                </a:solidFill>
              </a:rPr>
              <a:t>A Data Science project</a:t>
            </a:r>
          </a:p>
        </p:txBody>
      </p:sp>
    </p:spTree>
    <p:extLst>
      <p:ext uri="{BB962C8B-B14F-4D97-AF65-F5344CB8AC3E}">
        <p14:creationId xmlns:p14="http://schemas.microsoft.com/office/powerpoint/2010/main" val="1242809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ADDD2183-1893-4442-936C-6AFAA166BE67}"/>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Cluster 1, the most promissing one</a:t>
            </a:r>
          </a:p>
        </p:txBody>
      </p:sp>
      <p:pic>
        <p:nvPicPr>
          <p:cNvPr id="5" name="Imagen 4" descr="Tabla&#10;&#10;Descripción generada automáticamente">
            <a:extLst>
              <a:ext uri="{FF2B5EF4-FFF2-40B4-BE49-F238E27FC236}">
                <a16:creationId xmlns:a16="http://schemas.microsoft.com/office/drawing/2014/main" id="{866F553D-8CBC-6443-A446-AFA0E8C7BECF}"/>
              </a:ext>
            </a:extLst>
          </p:cNvPr>
          <p:cNvPicPr>
            <a:picLocks noChangeAspect="1"/>
          </p:cNvPicPr>
          <p:nvPr/>
        </p:nvPicPr>
        <p:blipFill>
          <a:blip r:embed="rId3"/>
          <a:stretch>
            <a:fillRect/>
          </a:stretch>
        </p:blipFill>
        <p:spPr>
          <a:xfrm>
            <a:off x="1423930" y="2753936"/>
            <a:ext cx="8869247" cy="3788880"/>
          </a:xfrm>
          <a:prstGeom prst="rect">
            <a:avLst/>
          </a:prstGeom>
        </p:spPr>
      </p:pic>
    </p:spTree>
    <p:extLst>
      <p:ext uri="{BB962C8B-B14F-4D97-AF65-F5344CB8AC3E}">
        <p14:creationId xmlns:p14="http://schemas.microsoft.com/office/powerpoint/2010/main" val="123439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39DE79B-2643-2942-A1D5-90DD94380CB0}"/>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Cluster 1 is the selected</a:t>
            </a:r>
          </a:p>
        </p:txBody>
      </p:sp>
      <p:sp>
        <p:nvSpPr>
          <p:cNvPr id="3" name="Marcador de contenido 2">
            <a:extLst>
              <a:ext uri="{FF2B5EF4-FFF2-40B4-BE49-F238E27FC236}">
                <a16:creationId xmlns:a16="http://schemas.microsoft.com/office/drawing/2014/main" id="{EA2AD2D6-8BCE-6948-9E6D-DA9507096415}"/>
              </a:ext>
            </a:extLst>
          </p:cNvPr>
          <p:cNvSpPr>
            <a:spLocks noGrp="1"/>
          </p:cNvSpPr>
          <p:nvPr>
            <p:ph idx="1"/>
          </p:nvPr>
        </p:nvSpPr>
        <p:spPr>
          <a:xfrm>
            <a:off x="1179226" y="3092970"/>
            <a:ext cx="9833548" cy="2693976"/>
          </a:xfrm>
        </p:spPr>
        <p:txBody>
          <a:bodyPr>
            <a:normAutofit/>
          </a:bodyPr>
          <a:lstStyle/>
          <a:p>
            <a:r>
              <a:rPr lang="es-CL" sz="2000" dirty="0">
                <a:solidFill>
                  <a:srgbClr val="000000"/>
                </a:solidFill>
              </a:rPr>
              <a:t>This is the most interesting cluster, where all the comunas have a Coffee Shop on the top 5 most common venues. Also, we see a lots of Bakery shops and nonetheless, parks and gyms, where our target audience usually hangs out.</a:t>
            </a:r>
          </a:p>
        </p:txBody>
      </p:sp>
    </p:spTree>
    <p:extLst>
      <p:ext uri="{BB962C8B-B14F-4D97-AF65-F5344CB8AC3E}">
        <p14:creationId xmlns:p14="http://schemas.microsoft.com/office/powerpoint/2010/main" val="2310952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1979664E-871E-1844-AE10-37B483091734}"/>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How can we select the best Comuna in the cluster?</a:t>
            </a:r>
          </a:p>
        </p:txBody>
      </p:sp>
      <p:sp>
        <p:nvSpPr>
          <p:cNvPr id="3" name="Marcador de contenido 2">
            <a:extLst>
              <a:ext uri="{FF2B5EF4-FFF2-40B4-BE49-F238E27FC236}">
                <a16:creationId xmlns:a16="http://schemas.microsoft.com/office/drawing/2014/main" id="{EB7623EB-448A-BE49-AD29-5CE9CA415525}"/>
              </a:ext>
            </a:extLst>
          </p:cNvPr>
          <p:cNvSpPr>
            <a:spLocks noGrp="1"/>
          </p:cNvSpPr>
          <p:nvPr>
            <p:ph idx="1"/>
          </p:nvPr>
        </p:nvSpPr>
        <p:spPr>
          <a:xfrm>
            <a:off x="1179226" y="3092970"/>
            <a:ext cx="9833548" cy="2693976"/>
          </a:xfrm>
        </p:spPr>
        <p:txBody>
          <a:bodyPr>
            <a:normAutofit/>
          </a:bodyPr>
          <a:lstStyle/>
          <a:p>
            <a:r>
              <a:rPr lang="es-CL" sz="2000" dirty="0">
                <a:solidFill>
                  <a:srgbClr val="000000"/>
                </a:solidFill>
              </a:rPr>
              <a:t>Lets find out which of the Comunas in the cluster is the best.</a:t>
            </a:r>
          </a:p>
          <a:p>
            <a:r>
              <a:rPr lang="es-CL" sz="2000" dirty="0">
                <a:solidFill>
                  <a:srgbClr val="000000"/>
                </a:solidFill>
              </a:rPr>
              <a:t>One way to do this is to get how many Coffee shops are there, and then divide this number by the population density and we get the approximate Coffee shops per habitant.</a:t>
            </a:r>
          </a:p>
          <a:p>
            <a:r>
              <a:rPr lang="es-CL" sz="2000" dirty="0">
                <a:solidFill>
                  <a:srgbClr val="000000"/>
                </a:solidFill>
              </a:rPr>
              <a:t>The Comuna with the lowest number will be the one!</a:t>
            </a:r>
          </a:p>
        </p:txBody>
      </p:sp>
    </p:spTree>
    <p:extLst>
      <p:ext uri="{BB962C8B-B14F-4D97-AF65-F5344CB8AC3E}">
        <p14:creationId xmlns:p14="http://schemas.microsoft.com/office/powerpoint/2010/main" val="3723979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BD88A4F9-503A-3045-954E-3B00195F128D}"/>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Results</a:t>
            </a:r>
          </a:p>
        </p:txBody>
      </p:sp>
      <p:pic>
        <p:nvPicPr>
          <p:cNvPr id="7" name="Marcador de contenido 6" descr="Tabla&#10;&#10;Descripción generada automáticamente">
            <a:extLst>
              <a:ext uri="{FF2B5EF4-FFF2-40B4-BE49-F238E27FC236}">
                <a16:creationId xmlns:a16="http://schemas.microsoft.com/office/drawing/2014/main" id="{6BABDCCB-35AC-DE49-8B98-3C6216314803}"/>
              </a:ext>
            </a:extLst>
          </p:cNvPr>
          <p:cNvPicPr>
            <a:picLocks noGrp="1" noChangeAspect="1"/>
          </p:cNvPicPr>
          <p:nvPr>
            <p:ph idx="1"/>
          </p:nvPr>
        </p:nvPicPr>
        <p:blipFill>
          <a:blip r:embed="rId3"/>
          <a:stretch>
            <a:fillRect/>
          </a:stretch>
        </p:blipFill>
        <p:spPr>
          <a:xfrm>
            <a:off x="1628588" y="2757071"/>
            <a:ext cx="3443860" cy="2693988"/>
          </a:xfrm>
        </p:spPr>
      </p:pic>
      <p:pic>
        <p:nvPicPr>
          <p:cNvPr id="11" name="Imagen 10" descr="Gráfico, Gráfico de barras&#10;&#10;Descripción generada automáticamente">
            <a:extLst>
              <a:ext uri="{FF2B5EF4-FFF2-40B4-BE49-F238E27FC236}">
                <a16:creationId xmlns:a16="http://schemas.microsoft.com/office/drawing/2014/main" id="{3CC31CDB-F12E-064B-A85E-9B2276668B37}"/>
              </a:ext>
            </a:extLst>
          </p:cNvPr>
          <p:cNvPicPr>
            <a:picLocks noChangeAspect="1"/>
          </p:cNvPicPr>
          <p:nvPr/>
        </p:nvPicPr>
        <p:blipFill>
          <a:blip r:embed="rId4"/>
          <a:stretch>
            <a:fillRect/>
          </a:stretch>
        </p:blipFill>
        <p:spPr>
          <a:xfrm>
            <a:off x="5802312" y="2551711"/>
            <a:ext cx="5303919" cy="4110385"/>
          </a:xfrm>
          <a:prstGeom prst="rect">
            <a:avLst/>
          </a:prstGeom>
        </p:spPr>
      </p:pic>
    </p:spTree>
    <p:extLst>
      <p:ext uri="{BB962C8B-B14F-4D97-AF65-F5344CB8AC3E}">
        <p14:creationId xmlns:p14="http://schemas.microsoft.com/office/powerpoint/2010/main" val="272226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5634B469-498F-064E-815E-44B9F560D4A1}"/>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Conclusion</a:t>
            </a:r>
          </a:p>
        </p:txBody>
      </p:sp>
      <p:sp>
        <p:nvSpPr>
          <p:cNvPr id="3" name="Marcador de contenido 2">
            <a:extLst>
              <a:ext uri="{FF2B5EF4-FFF2-40B4-BE49-F238E27FC236}">
                <a16:creationId xmlns:a16="http://schemas.microsoft.com/office/drawing/2014/main" id="{B06CE271-6924-1348-9DBB-50619BE1124D}"/>
              </a:ext>
            </a:extLst>
          </p:cNvPr>
          <p:cNvSpPr>
            <a:spLocks noGrp="1"/>
          </p:cNvSpPr>
          <p:nvPr>
            <p:ph idx="1"/>
          </p:nvPr>
        </p:nvSpPr>
        <p:spPr>
          <a:xfrm>
            <a:off x="1179226" y="3092970"/>
            <a:ext cx="9833548" cy="2693976"/>
          </a:xfrm>
        </p:spPr>
        <p:txBody>
          <a:bodyPr>
            <a:normAutofit/>
          </a:bodyPr>
          <a:lstStyle/>
          <a:p>
            <a:r>
              <a:rPr lang="es-CL" sz="2000" dirty="0">
                <a:solidFill>
                  <a:srgbClr val="000000"/>
                </a:solidFill>
              </a:rPr>
              <a:t>After all the analysis ran on this set of Data, we can say that the best comuna to place our Coffee shop business is Lo Barnechea, since the amount of Coffee shops per habitant is surprisingly low in comparission with the other comunas on the same cluster.</a:t>
            </a:r>
          </a:p>
          <a:p>
            <a:r>
              <a:rPr lang="es-CL" sz="2000" dirty="0">
                <a:solidFill>
                  <a:srgbClr val="000000"/>
                </a:solidFill>
              </a:rPr>
              <a:t>Nowing a little bit abot the Comunas of the Region Metropolitana, I can say that this resuls are good enough, because on this case, Lo Barnechea has more or less the same incomes than the other comunas on the same cluster, like Las Condes or Vitacura, and the population on this Comunas are likely to share the same interest. Also, it has an IDH of 'Very high', so it's a good candidate enough. The exact location of the place is, of course, something to analyze further.</a:t>
            </a:r>
          </a:p>
        </p:txBody>
      </p:sp>
    </p:spTree>
    <p:extLst>
      <p:ext uri="{BB962C8B-B14F-4D97-AF65-F5344CB8AC3E}">
        <p14:creationId xmlns:p14="http://schemas.microsoft.com/office/powerpoint/2010/main" val="2846917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2B41B7E-958B-CD42-96C6-6539DA7067B3}"/>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Introduction/Business problem</a:t>
            </a:r>
          </a:p>
        </p:txBody>
      </p:sp>
      <p:sp>
        <p:nvSpPr>
          <p:cNvPr id="3" name="Marcador de contenido 2">
            <a:extLst>
              <a:ext uri="{FF2B5EF4-FFF2-40B4-BE49-F238E27FC236}">
                <a16:creationId xmlns:a16="http://schemas.microsoft.com/office/drawing/2014/main" id="{9A816CB8-47BE-2E46-98DB-03EC241DF30B}"/>
              </a:ext>
            </a:extLst>
          </p:cNvPr>
          <p:cNvSpPr>
            <a:spLocks noGrp="1"/>
          </p:cNvSpPr>
          <p:nvPr>
            <p:ph idx="1"/>
          </p:nvPr>
        </p:nvSpPr>
        <p:spPr>
          <a:xfrm>
            <a:off x="1179226" y="3092970"/>
            <a:ext cx="9833548" cy="2693976"/>
          </a:xfrm>
        </p:spPr>
        <p:txBody>
          <a:bodyPr>
            <a:normAutofit/>
          </a:bodyPr>
          <a:lstStyle/>
          <a:p>
            <a:r>
              <a:rPr lang="es-CL" sz="2000" dirty="0">
                <a:solidFill>
                  <a:srgbClr val="000000"/>
                </a:solidFill>
              </a:rPr>
              <a:t>I live in Chile and also love coffee. I've always dreamed about putting a Coffe shop somewhere, but of course the question that arise immediately is "where?". Here, I'll try to answer that question by using some of the techniques learned on this IBM Data Science courses.</a:t>
            </a:r>
          </a:p>
          <a:p>
            <a:r>
              <a:rPr lang="es-CL" sz="2000" dirty="0">
                <a:solidFill>
                  <a:srgbClr val="000000"/>
                </a:solidFill>
              </a:rPr>
              <a:t>Chile is subdivided on Regions and Comunas, being this Comunas as large Neighborhoods. Please, keep in mind that. </a:t>
            </a:r>
          </a:p>
          <a:p>
            <a:r>
              <a:rPr lang="es-CL" sz="2000" dirty="0">
                <a:solidFill>
                  <a:srgbClr val="000000"/>
                </a:solidFill>
              </a:rPr>
              <a:t>I’ll focus on the Metropolitan region: is the one with most population and incomes, and the best IDH ratings.</a:t>
            </a:r>
          </a:p>
        </p:txBody>
      </p:sp>
    </p:spTree>
    <p:extLst>
      <p:ext uri="{BB962C8B-B14F-4D97-AF65-F5344CB8AC3E}">
        <p14:creationId xmlns:p14="http://schemas.microsoft.com/office/powerpoint/2010/main" val="816707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17978C03-745E-454F-9996-F7796EFE8A7F}"/>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Data Description</a:t>
            </a:r>
          </a:p>
        </p:txBody>
      </p:sp>
      <p:sp>
        <p:nvSpPr>
          <p:cNvPr id="3" name="Marcador de contenido 2">
            <a:extLst>
              <a:ext uri="{FF2B5EF4-FFF2-40B4-BE49-F238E27FC236}">
                <a16:creationId xmlns:a16="http://schemas.microsoft.com/office/drawing/2014/main" id="{2AEF2773-9F63-654E-8719-933174402F4F}"/>
              </a:ext>
            </a:extLst>
          </p:cNvPr>
          <p:cNvSpPr>
            <a:spLocks noGrp="1"/>
          </p:cNvSpPr>
          <p:nvPr>
            <p:ph idx="1"/>
          </p:nvPr>
        </p:nvSpPr>
        <p:spPr>
          <a:xfrm>
            <a:off x="1179226" y="3092970"/>
            <a:ext cx="9833548" cy="2693976"/>
          </a:xfrm>
        </p:spPr>
        <p:txBody>
          <a:bodyPr>
            <a:normAutofit fontScale="55000" lnSpcReduction="20000"/>
          </a:bodyPr>
          <a:lstStyle/>
          <a:p>
            <a:r>
              <a:rPr lang="es-CL" dirty="0"/>
              <a:t>A Wikipedia page where is the info I need: Latitude and Longitude for each Comuna in Chile, divided by Region. The page is the following: </a:t>
            </a:r>
            <a:r>
              <a:rPr lang="es-CL" dirty="0">
                <a:hlinkClick r:id="rId3"/>
              </a:rPr>
              <a:t>https://es.wikipedia.org/wiki/Anexo:Comunas_de_Chile</a:t>
            </a:r>
            <a:endParaRPr lang="es-CL" dirty="0"/>
          </a:p>
          <a:p>
            <a:r>
              <a:rPr lang="es-CL" dirty="0"/>
              <a:t>Also, on this table, there are two more indicators tha will help me on my analysis: the Population Density (Habitants/Km^2) and the IDH (Indice de Desarrollo Humano or Human Development Index). The Density will help me to know and approximate of how many Coffee shops per habitant are there, and the IDH will help me to choose the Comuna with better incomes, since one of the indicators for that number is precisely that one. Also, the comunas with better IDH have better infraestructure, more educated habitants and more tourism, which is better for a Coffe shop.</a:t>
            </a:r>
          </a:p>
          <a:p>
            <a:r>
              <a:rPr lang="es-CL" dirty="0"/>
              <a:t>I'll also use the foursquare data to get, by comuna, the most common venues and then, by using K-means algorithm, group the comunas and choose the one that looks best to place the Coffee shop. Then, I'll work with the most representative group and get the number of Coffee shops existant (using again Foursquare data), get the number of coffee shops per habitant and with that number, choose the best comuna to place my shop.</a:t>
            </a:r>
          </a:p>
        </p:txBody>
      </p:sp>
    </p:spTree>
    <p:extLst>
      <p:ext uri="{BB962C8B-B14F-4D97-AF65-F5344CB8AC3E}">
        <p14:creationId xmlns:p14="http://schemas.microsoft.com/office/powerpoint/2010/main" val="125349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D771F3C-D687-924A-943B-ADF9A4BDEAF7}"/>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Methodology</a:t>
            </a:r>
          </a:p>
        </p:txBody>
      </p:sp>
      <p:sp>
        <p:nvSpPr>
          <p:cNvPr id="3" name="Marcador de contenido 2">
            <a:extLst>
              <a:ext uri="{FF2B5EF4-FFF2-40B4-BE49-F238E27FC236}">
                <a16:creationId xmlns:a16="http://schemas.microsoft.com/office/drawing/2014/main" id="{6464B8C3-AA4D-D448-AB22-1928BC0C5BA1}"/>
              </a:ext>
            </a:extLst>
          </p:cNvPr>
          <p:cNvSpPr>
            <a:spLocks noGrp="1"/>
          </p:cNvSpPr>
          <p:nvPr>
            <p:ph idx="1"/>
          </p:nvPr>
        </p:nvSpPr>
        <p:spPr>
          <a:xfrm>
            <a:off x="1179226" y="3092970"/>
            <a:ext cx="9833548" cy="2693976"/>
          </a:xfrm>
        </p:spPr>
        <p:txBody>
          <a:bodyPr>
            <a:normAutofit/>
          </a:bodyPr>
          <a:lstStyle/>
          <a:p>
            <a:r>
              <a:rPr lang="es-CL" sz="2000" dirty="0">
                <a:solidFill>
                  <a:srgbClr val="000000"/>
                </a:solidFill>
              </a:rPr>
              <a:t>First, we get the table from the site mentioned above and we clean it a little bit, in order to finally have this:</a:t>
            </a:r>
          </a:p>
          <a:p>
            <a:endParaRPr lang="es-CL" sz="2000" dirty="0">
              <a:solidFill>
                <a:srgbClr val="000000"/>
              </a:solidFill>
            </a:endParaRPr>
          </a:p>
        </p:txBody>
      </p:sp>
      <p:pic>
        <p:nvPicPr>
          <p:cNvPr id="5" name="Imagen 4" descr="Tabla&#10;&#10;Descripción generada automáticamente">
            <a:extLst>
              <a:ext uri="{FF2B5EF4-FFF2-40B4-BE49-F238E27FC236}">
                <a16:creationId xmlns:a16="http://schemas.microsoft.com/office/drawing/2014/main" id="{AEEA2015-73EF-A646-A3E1-AB1353C530F8}"/>
              </a:ext>
            </a:extLst>
          </p:cNvPr>
          <p:cNvPicPr>
            <a:picLocks noChangeAspect="1"/>
          </p:cNvPicPr>
          <p:nvPr/>
        </p:nvPicPr>
        <p:blipFill>
          <a:blip r:embed="rId3"/>
          <a:stretch>
            <a:fillRect/>
          </a:stretch>
        </p:blipFill>
        <p:spPr>
          <a:xfrm>
            <a:off x="2171548" y="3808008"/>
            <a:ext cx="7848600" cy="2336800"/>
          </a:xfrm>
          <a:prstGeom prst="rect">
            <a:avLst/>
          </a:prstGeom>
        </p:spPr>
      </p:pic>
    </p:spTree>
    <p:extLst>
      <p:ext uri="{BB962C8B-B14F-4D97-AF65-F5344CB8AC3E}">
        <p14:creationId xmlns:p14="http://schemas.microsoft.com/office/powerpoint/2010/main" val="3341285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B93821F8-40C5-7E45-A022-75C1A827A5D4}"/>
              </a:ext>
            </a:extLst>
          </p:cNvPr>
          <p:cNvSpPr>
            <a:spLocks noGrp="1"/>
          </p:cNvSpPr>
          <p:nvPr>
            <p:ph type="title"/>
          </p:nvPr>
        </p:nvSpPr>
        <p:spPr>
          <a:xfrm>
            <a:off x="804998" y="798445"/>
            <a:ext cx="4803636" cy="1311664"/>
          </a:xfrm>
        </p:spPr>
        <p:txBody>
          <a:bodyPr>
            <a:normAutofit/>
          </a:bodyPr>
          <a:lstStyle/>
          <a:p>
            <a:r>
              <a:rPr lang="es-CL" dirty="0">
                <a:solidFill>
                  <a:srgbClr val="000000"/>
                </a:solidFill>
              </a:rPr>
              <a:t>Check the map</a:t>
            </a:r>
          </a:p>
        </p:txBody>
      </p:sp>
      <p:sp>
        <p:nvSpPr>
          <p:cNvPr id="3" name="Marcador de contenido 2">
            <a:extLst>
              <a:ext uri="{FF2B5EF4-FFF2-40B4-BE49-F238E27FC236}">
                <a16:creationId xmlns:a16="http://schemas.microsoft.com/office/drawing/2014/main" id="{CE86003F-BB44-5640-911D-FB323101A59C}"/>
              </a:ext>
            </a:extLst>
          </p:cNvPr>
          <p:cNvSpPr>
            <a:spLocks noGrp="1"/>
          </p:cNvSpPr>
          <p:nvPr>
            <p:ph idx="1"/>
          </p:nvPr>
        </p:nvSpPr>
        <p:spPr>
          <a:xfrm>
            <a:off x="804997" y="2272143"/>
            <a:ext cx="4706803" cy="3788830"/>
          </a:xfrm>
        </p:spPr>
        <p:txBody>
          <a:bodyPr anchor="ctr">
            <a:normAutofit/>
          </a:bodyPr>
          <a:lstStyle/>
          <a:p>
            <a:pPr>
              <a:buFontTx/>
              <a:buChar char="-"/>
            </a:pPr>
            <a:r>
              <a:rPr lang="es-CL" sz="2000" dirty="0">
                <a:solidFill>
                  <a:srgbClr val="000000"/>
                </a:solidFill>
              </a:rPr>
              <a:t>In Blue, are the comunas with Very High IDH</a:t>
            </a:r>
          </a:p>
          <a:p>
            <a:pPr>
              <a:buFontTx/>
              <a:buChar char="-"/>
            </a:pPr>
            <a:r>
              <a:rPr lang="es-CL" sz="2000" dirty="0">
                <a:solidFill>
                  <a:srgbClr val="000000"/>
                </a:solidFill>
              </a:rPr>
              <a:t>In Green, the ones with High IDH</a:t>
            </a:r>
          </a:p>
          <a:p>
            <a:pPr>
              <a:buFontTx/>
              <a:buChar char="-"/>
            </a:pPr>
            <a:r>
              <a:rPr lang="es-CL" sz="2000" dirty="0">
                <a:solidFill>
                  <a:srgbClr val="000000"/>
                </a:solidFill>
              </a:rPr>
              <a:t>In yellow, the ones with Medium IDH</a:t>
            </a:r>
          </a:p>
          <a:p>
            <a:pPr marL="0" indent="0">
              <a:buNone/>
            </a:pPr>
            <a:endParaRPr lang="es-CL" sz="2000" dirty="0">
              <a:solidFill>
                <a:srgbClr val="000000"/>
              </a:solidFill>
            </a:endParaRPr>
          </a:p>
          <a:p>
            <a:pPr marL="0" indent="0">
              <a:buNone/>
            </a:pPr>
            <a:endParaRPr lang="es-CL" sz="2000" dirty="0">
              <a:solidFill>
                <a:srgbClr val="000000"/>
              </a:solidFill>
            </a:endParaRPr>
          </a:p>
        </p:txBody>
      </p:sp>
      <p:sp>
        <p:nvSpPr>
          <p:cNvPr id="28"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Mapa&#10;&#10;Descripción generada automáticamente">
            <a:extLst>
              <a:ext uri="{FF2B5EF4-FFF2-40B4-BE49-F238E27FC236}">
                <a16:creationId xmlns:a16="http://schemas.microsoft.com/office/drawing/2014/main" id="{BE39BD30-260C-E347-B0D1-A512D9834294}"/>
              </a:ext>
            </a:extLst>
          </p:cNvPr>
          <p:cNvPicPr>
            <a:picLocks noChangeAspect="1"/>
          </p:cNvPicPr>
          <p:nvPr/>
        </p:nvPicPr>
        <p:blipFill rotWithShape="1">
          <a:blip r:embed="rId3"/>
          <a:srcRect l="16950" r="20482" b="2"/>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42396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ítulo 1">
            <a:extLst>
              <a:ext uri="{FF2B5EF4-FFF2-40B4-BE49-F238E27FC236}">
                <a16:creationId xmlns:a16="http://schemas.microsoft.com/office/drawing/2014/main" id="{DED93936-29E7-AD4F-9EF1-137CEFD0D422}"/>
              </a:ext>
            </a:extLst>
          </p:cNvPr>
          <p:cNvSpPr>
            <a:spLocks noGrp="1"/>
          </p:cNvSpPr>
          <p:nvPr>
            <p:ph type="title"/>
          </p:nvPr>
        </p:nvSpPr>
        <p:spPr>
          <a:xfrm>
            <a:off x="750390" y="770037"/>
            <a:ext cx="4672584" cy="2101070"/>
          </a:xfrm>
        </p:spPr>
        <p:txBody>
          <a:bodyPr vert="horz" lIns="91440" tIns="45720" rIns="91440" bIns="45720" rtlCol="0" anchor="t">
            <a:normAutofit fontScale="90000"/>
          </a:bodyPr>
          <a:lstStyle/>
          <a:p>
            <a:r>
              <a:rPr lang="en-US" sz="3400" dirty="0">
                <a:solidFill>
                  <a:srgbClr val="000000"/>
                </a:solidFill>
              </a:rPr>
              <a:t>Looks good, but there are too many </a:t>
            </a:r>
            <a:r>
              <a:rPr lang="en-US" sz="3400" dirty="0" err="1">
                <a:solidFill>
                  <a:srgbClr val="000000"/>
                </a:solidFill>
              </a:rPr>
              <a:t>Comunas</a:t>
            </a:r>
            <a:r>
              <a:rPr lang="en-US" sz="3400" dirty="0">
                <a:solidFill>
                  <a:srgbClr val="000000"/>
                </a:solidFill>
              </a:rPr>
              <a:t>. Let’s cut down the amount:</a:t>
            </a:r>
            <a:br>
              <a:rPr lang="en-US" sz="3400" dirty="0">
                <a:solidFill>
                  <a:srgbClr val="000000"/>
                </a:solidFill>
              </a:rPr>
            </a:br>
            <a:r>
              <a:rPr lang="en-US" sz="3400" dirty="0">
                <a:solidFill>
                  <a:srgbClr val="000000"/>
                </a:solidFill>
              </a:rPr>
              <a:t>- we’re going to left the </a:t>
            </a:r>
            <a:r>
              <a:rPr lang="en-US" sz="3400" dirty="0" err="1">
                <a:solidFill>
                  <a:srgbClr val="000000"/>
                </a:solidFill>
              </a:rPr>
              <a:t>comunas</a:t>
            </a:r>
            <a:r>
              <a:rPr lang="en-US" sz="3400" dirty="0">
                <a:solidFill>
                  <a:srgbClr val="000000"/>
                </a:solidFill>
              </a:rPr>
              <a:t> near to the center of the Region and the ones with IDH ‘High’ or ‘Very high’.</a:t>
            </a:r>
          </a:p>
        </p:txBody>
      </p:sp>
      <p:sp>
        <p:nvSpPr>
          <p:cNvPr id="14"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Marcador de contenido 4" descr="Mapa&#10;&#10;Descripción generada automáticamente">
            <a:extLst>
              <a:ext uri="{FF2B5EF4-FFF2-40B4-BE49-F238E27FC236}">
                <a16:creationId xmlns:a16="http://schemas.microsoft.com/office/drawing/2014/main" id="{4443EF8A-4B57-5D48-8872-8A14B9BD535F}"/>
              </a:ext>
            </a:extLst>
          </p:cNvPr>
          <p:cNvPicPr>
            <a:picLocks noGrp="1" noChangeAspect="1"/>
          </p:cNvPicPr>
          <p:nvPr>
            <p:ph idx="1"/>
          </p:nvPr>
        </p:nvPicPr>
        <p:blipFill rotWithShape="1">
          <a:blip r:embed="rId3"/>
          <a:srcRect l="11832" r="14085"/>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2324945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8F5388B-F62B-7048-A87A-E80D991649E5}"/>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Methodology</a:t>
            </a:r>
          </a:p>
        </p:txBody>
      </p:sp>
      <p:sp>
        <p:nvSpPr>
          <p:cNvPr id="3" name="Marcador de contenido 2">
            <a:extLst>
              <a:ext uri="{FF2B5EF4-FFF2-40B4-BE49-F238E27FC236}">
                <a16:creationId xmlns:a16="http://schemas.microsoft.com/office/drawing/2014/main" id="{3079CC4D-360B-A54C-A91B-23EF51A30F86}"/>
              </a:ext>
            </a:extLst>
          </p:cNvPr>
          <p:cNvSpPr>
            <a:spLocks noGrp="1"/>
          </p:cNvSpPr>
          <p:nvPr>
            <p:ph idx="1"/>
          </p:nvPr>
        </p:nvSpPr>
        <p:spPr>
          <a:xfrm>
            <a:off x="1179226" y="3092970"/>
            <a:ext cx="9833548" cy="2693976"/>
          </a:xfrm>
        </p:spPr>
        <p:txBody>
          <a:bodyPr>
            <a:normAutofit/>
          </a:bodyPr>
          <a:lstStyle/>
          <a:p>
            <a:r>
              <a:rPr lang="es-CL" sz="2000" dirty="0">
                <a:solidFill>
                  <a:srgbClr val="000000"/>
                </a:solidFill>
              </a:rPr>
              <a:t>Ok, so we got 28 out of 52 comunas to analyse further.</a:t>
            </a:r>
          </a:p>
          <a:p>
            <a:r>
              <a:rPr lang="es-CL" sz="2000" dirty="0">
                <a:solidFill>
                  <a:srgbClr val="000000"/>
                </a:solidFill>
              </a:rPr>
              <a:t>Let’s use the Foursquare data to get the 10 more common venues for each Comuna</a:t>
            </a:r>
          </a:p>
        </p:txBody>
      </p:sp>
    </p:spTree>
    <p:extLst>
      <p:ext uri="{BB962C8B-B14F-4D97-AF65-F5344CB8AC3E}">
        <p14:creationId xmlns:p14="http://schemas.microsoft.com/office/powerpoint/2010/main" val="296053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EC1F039-B489-0142-A915-636AAFC8B6CA}"/>
              </a:ext>
            </a:extLst>
          </p:cNvPr>
          <p:cNvSpPr>
            <a:spLocks noGrp="1"/>
          </p:cNvSpPr>
          <p:nvPr>
            <p:ph type="title"/>
          </p:nvPr>
        </p:nvSpPr>
        <p:spPr>
          <a:xfrm>
            <a:off x="1179226" y="826680"/>
            <a:ext cx="9833548" cy="1325563"/>
          </a:xfrm>
        </p:spPr>
        <p:txBody>
          <a:bodyPr>
            <a:normAutofit/>
          </a:bodyPr>
          <a:lstStyle/>
          <a:p>
            <a:pPr algn="ctr"/>
            <a:r>
              <a:rPr lang="es-CL" sz="4000" dirty="0">
                <a:solidFill>
                  <a:srgbClr val="FFFFFF"/>
                </a:solidFill>
              </a:rPr>
              <a:t>10 most common venues for Comuna</a:t>
            </a:r>
          </a:p>
        </p:txBody>
      </p:sp>
      <p:pic>
        <p:nvPicPr>
          <p:cNvPr id="5" name="Marcador de contenido 4" descr="Interfaz de usuario gráfica&#10;&#10;Descripción generada automáticamente">
            <a:extLst>
              <a:ext uri="{FF2B5EF4-FFF2-40B4-BE49-F238E27FC236}">
                <a16:creationId xmlns:a16="http://schemas.microsoft.com/office/drawing/2014/main" id="{A53B4534-9A97-6945-9E92-33CB1CE6C8AF}"/>
              </a:ext>
            </a:extLst>
          </p:cNvPr>
          <p:cNvPicPr>
            <a:picLocks noGrp="1" noChangeAspect="1"/>
          </p:cNvPicPr>
          <p:nvPr>
            <p:ph idx="1"/>
          </p:nvPr>
        </p:nvPicPr>
        <p:blipFill>
          <a:blip r:embed="rId3"/>
          <a:stretch>
            <a:fillRect/>
          </a:stretch>
        </p:blipFill>
        <p:spPr>
          <a:xfrm>
            <a:off x="1179360" y="2753936"/>
            <a:ext cx="9832975" cy="2576739"/>
          </a:xfrm>
        </p:spPr>
      </p:pic>
    </p:spTree>
    <p:extLst>
      <p:ext uri="{BB962C8B-B14F-4D97-AF65-F5344CB8AC3E}">
        <p14:creationId xmlns:p14="http://schemas.microsoft.com/office/powerpoint/2010/main" val="3170478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935F20F1-5B2E-7145-86AC-B85F1FCB764C}"/>
              </a:ext>
            </a:extLst>
          </p:cNvPr>
          <p:cNvSpPr>
            <a:spLocks noGrp="1"/>
          </p:cNvSpPr>
          <p:nvPr>
            <p:ph type="title"/>
          </p:nvPr>
        </p:nvSpPr>
        <p:spPr>
          <a:xfrm>
            <a:off x="6094105" y="802955"/>
            <a:ext cx="4977976" cy="1454051"/>
          </a:xfrm>
        </p:spPr>
        <p:txBody>
          <a:bodyPr>
            <a:normAutofit/>
          </a:bodyPr>
          <a:lstStyle/>
          <a:p>
            <a:r>
              <a:rPr lang="es-CL">
                <a:solidFill>
                  <a:srgbClr val="000000"/>
                </a:solidFill>
              </a:rPr>
              <a:t>K-means grouping</a:t>
            </a:r>
          </a:p>
        </p:txBody>
      </p:sp>
      <p:sp>
        <p:nvSpPr>
          <p:cNvPr id="1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n 6" descr="Mapa&#10;&#10;Descripción generada automáticamente">
            <a:extLst>
              <a:ext uri="{FF2B5EF4-FFF2-40B4-BE49-F238E27FC236}">
                <a16:creationId xmlns:a16="http://schemas.microsoft.com/office/drawing/2014/main" id="{ADE614A0-9A48-0840-9EEA-6B257D4B4533}"/>
              </a:ext>
            </a:extLst>
          </p:cNvPr>
          <p:cNvPicPr>
            <a:picLocks noChangeAspect="1"/>
          </p:cNvPicPr>
          <p:nvPr/>
        </p:nvPicPr>
        <p:blipFill rotWithShape="1">
          <a:blip r:embed="rId3">
            <a:alphaModFix/>
          </a:blip>
          <a:srcRect r="12100"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Marcador de contenido 2">
            <a:extLst>
              <a:ext uri="{FF2B5EF4-FFF2-40B4-BE49-F238E27FC236}">
                <a16:creationId xmlns:a16="http://schemas.microsoft.com/office/drawing/2014/main" id="{84403E2B-DCDC-3F4F-851D-3A9072C4F81C}"/>
              </a:ext>
            </a:extLst>
          </p:cNvPr>
          <p:cNvSpPr>
            <a:spLocks noGrp="1"/>
          </p:cNvSpPr>
          <p:nvPr>
            <p:ph idx="1"/>
          </p:nvPr>
        </p:nvSpPr>
        <p:spPr>
          <a:xfrm>
            <a:off x="6090574" y="2421682"/>
            <a:ext cx="4977578" cy="3639289"/>
          </a:xfrm>
        </p:spPr>
        <p:txBody>
          <a:bodyPr anchor="ctr">
            <a:normAutofit/>
          </a:bodyPr>
          <a:lstStyle/>
          <a:p>
            <a:pPr marL="0" indent="0">
              <a:buNone/>
            </a:pPr>
            <a:r>
              <a:rPr lang="es-CL" sz="2000" dirty="0">
                <a:solidFill>
                  <a:srgbClr val="000000"/>
                </a:solidFill>
              </a:rPr>
              <a:t>With that data, we will use K-means algorithm to group the comunas and select the one who looks more suitable for us. </a:t>
            </a:r>
          </a:p>
          <a:p>
            <a:pPr marL="0" indent="0">
              <a:buNone/>
            </a:pPr>
            <a:r>
              <a:rPr lang="es-CL" sz="2000" dirty="0">
                <a:solidFill>
                  <a:srgbClr val="000000"/>
                </a:solidFill>
              </a:rPr>
              <a:t>This is what it looks like after applying the algorithm and visualize the results on the map.</a:t>
            </a:r>
          </a:p>
        </p:txBody>
      </p:sp>
    </p:spTree>
    <p:extLst>
      <p:ext uri="{BB962C8B-B14F-4D97-AF65-F5344CB8AC3E}">
        <p14:creationId xmlns:p14="http://schemas.microsoft.com/office/powerpoint/2010/main" val="248718202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820</Words>
  <Application>Microsoft Macintosh PowerPoint</Application>
  <PresentationFormat>Panorámica</PresentationFormat>
  <Paragraphs>35</Paragraphs>
  <Slides>14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Calibri</vt:lpstr>
      <vt:lpstr>Calibri Light</vt:lpstr>
      <vt:lpstr>Tema de Office</vt:lpstr>
      <vt:lpstr>Chile: Best comuna to place a Coffee shop</vt:lpstr>
      <vt:lpstr>Introduction/Business problem</vt:lpstr>
      <vt:lpstr>Data Description</vt:lpstr>
      <vt:lpstr>Methodology</vt:lpstr>
      <vt:lpstr>Check the map</vt:lpstr>
      <vt:lpstr>Looks good, but there are too many Comunas. Let’s cut down the amount: - we’re going to left the comunas near to the center of the Region and the ones with IDH ‘High’ or ‘Very high’.</vt:lpstr>
      <vt:lpstr>Methodology</vt:lpstr>
      <vt:lpstr>10 most common venues for Comuna</vt:lpstr>
      <vt:lpstr>K-means grouping</vt:lpstr>
      <vt:lpstr>Cluster 1, the most promissing one</vt:lpstr>
      <vt:lpstr>Cluster 1 is the selected</vt:lpstr>
      <vt:lpstr>How can we select the best Comuna in the cluster?</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Chile: Best comuna to place a Coffee shop</dc:title>
  <dc:creator>Juan Carlos Olivares</dc:creator>
  <cp:lastModifiedBy>Juan Carlos Olivares</cp:lastModifiedBy>
  <cp:revision>1</cp:revision>
  <dcterms:created xsi:type="dcterms:W3CDTF">2020-12-31T17:31:47Z</dcterms:created>
  <dcterms:modified xsi:type="dcterms:W3CDTF">2020-12-31T17:32:22Z</dcterms:modified>
</cp:coreProperties>
</file>